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00" r:id="rId5"/>
    <p:sldId id="599" r:id="rId6"/>
    <p:sldId id="601"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585" r:id="rId29"/>
    <p:sldId id="323" r:id="rId30"/>
    <p:sldId id="551" r:id="rId31"/>
    <p:sldId id="553" r:id="rId32"/>
    <p:sldId id="333" r:id="rId33"/>
    <p:sldId id="262" r:id="rId34"/>
    <p:sldId id="591" r:id="rId35"/>
    <p:sldId id="258" r:id="rId36"/>
    <p:sldId id="259" r:id="rId37"/>
    <p:sldId id="263" r:id="rId38"/>
    <p:sldId id="595" r:id="rId39"/>
    <p:sldId id="265" r:id="rId40"/>
    <p:sldId id="264" r:id="rId41"/>
    <p:sldId id="267" r:id="rId42"/>
    <p:sldId id="268" r:id="rId43"/>
    <p:sldId id="556" r:id="rId44"/>
    <p:sldId id="593" r:id="rId45"/>
    <p:sldId id="584" r:id="rId46"/>
    <p:sldId id="594" r:id="rId47"/>
    <p:sldId id="566"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33" autoAdjust="0"/>
  </p:normalViewPr>
  <p:slideViewPr>
    <p:cSldViewPr snapToGrid="0" showGuides="1">
      <p:cViewPr varScale="1">
        <p:scale>
          <a:sx n="121" d="100"/>
          <a:sy n="121" d="100"/>
        </p:scale>
        <p:origin x="176" y="6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7/25/23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7/25/23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60117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40622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00863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10446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070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8876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79076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625485" cy="3521462"/>
          </a:xfrm>
        </p:spPr>
        <p:txBody>
          <a:bodyPr/>
          <a:lstStyle/>
          <a:p>
            <a:r>
              <a:rPr lang="en-US" u="sng" dirty="0"/>
              <a:t>Patricia Grubel</a:t>
            </a:r>
            <a:r>
              <a:rPr lang="en-US" sz="2000" dirty="0"/>
              <a:t> (she/her)</a:t>
            </a:r>
            <a:br>
              <a:rPr lang="en-US" sz="2000" dirty="0"/>
            </a:br>
            <a:r>
              <a:rPr lang="en-US" sz="2000" dirty="0"/>
              <a:t>Los Alamos National Laboratory</a:t>
            </a:r>
          </a:p>
          <a:p>
            <a:endParaRPr lang="en-US" sz="2000" dirty="0">
              <a:latin typeface="+mn-lt"/>
            </a:endParaRPr>
          </a:p>
          <a:p>
            <a:r>
              <a:rPr lang="en-US" sz="2000" dirty="0">
                <a:latin typeface="+mn-lt"/>
              </a:rPr>
              <a:t>Better Scientific Software tutorial @ </a:t>
            </a:r>
            <a:r>
              <a:rPr lang="en-US" sz="2000" dirty="0">
                <a:effectLst/>
                <a:latin typeface="+mn-lt"/>
              </a:rPr>
              <a:t> </a:t>
            </a:r>
            <a:r>
              <a:rPr lang="en-US" sz="2000" dirty="0"/>
              <a:t>NOAA Global Systems Laboratory </a:t>
            </a:r>
            <a:endParaRPr lang="en-US" sz="2000" dirty="0">
              <a:effectLst/>
              <a:latin typeface="+mn-lt"/>
            </a:endParaRPr>
          </a:p>
          <a:p>
            <a:endParaRPr lang="en-US" sz="2000" dirty="0"/>
          </a:p>
          <a:p>
            <a:pPr>
              <a:spcBef>
                <a:spcPts val="2800"/>
              </a:spcBef>
            </a:pPr>
            <a:r>
              <a:rPr lang="en-US" sz="2000" dirty="0"/>
              <a:t>Contributors: David E. </a:t>
            </a:r>
            <a:r>
              <a:rPr lang="en-US" sz="2000" dirty="0" err="1"/>
              <a:t>Bernholdt</a:t>
            </a:r>
            <a:r>
              <a:rPr lang="en-US" sz="2000" dirty="0"/>
              <a:t> (ORNL), Patricia A. Grubel (LANL), Rinku K. Gupta (ANL), Michael A. </a:t>
            </a:r>
            <a:r>
              <a:rPr lang="en-US" sz="2000" dirty="0" err="1"/>
              <a:t>Heroux</a:t>
            </a:r>
            <a:r>
              <a:rPr lang="en-US" sz="2000" dirty="0"/>
              <a:t> (SNL), Mark C. Miller (LLNL), Jared O’Neal (ANL), David M. Rogers (ORNL), James M. Willenbring (SNL)</a:t>
            </a:r>
          </a:p>
          <a:p>
            <a:endParaRPr lang="en-US" dirty="0"/>
          </a:p>
        </p:txBody>
      </p:sp>
      <p:sp>
        <p:nvSpPr>
          <p:cNvPr id="3" name="TextBox 2">
            <a:extLst>
              <a:ext uri="{FF2B5EF4-FFF2-40B4-BE49-F238E27FC236}">
                <a16:creationId xmlns:a16="http://schemas.microsoft.com/office/drawing/2014/main" id="{71B10202-85E4-FA1B-1B37-CDF3902BEDEE}"/>
              </a:ext>
            </a:extLst>
          </p:cNvPr>
          <p:cNvSpPr txBox="1"/>
          <p:nvPr/>
        </p:nvSpPr>
        <p:spPr>
          <a:xfrm>
            <a:off x="10089931" y="5779051"/>
            <a:ext cx="1852687" cy="461665"/>
          </a:xfrm>
          <a:prstGeom prst="rect">
            <a:avLst/>
          </a:prstGeom>
          <a:noFill/>
        </p:spPr>
        <p:txBody>
          <a:bodyPr wrap="none" lIns="118872" tIns="91440" rIns="118872" bIns="91440" rtlCol="0" anchor="ctr" anchorCtr="0">
            <a:spAutoFit/>
          </a:bodyPr>
          <a:lstStyle/>
          <a:p>
            <a:r>
              <a:rPr lang="en-US" dirty="0">
                <a:effectLst/>
                <a:latin typeface="Arial" panose="020B0604020202020204" pitchFamily="34" charset="0"/>
              </a:rPr>
              <a:t> </a:t>
            </a:r>
            <a:r>
              <a:rPr lang="en-US" sz="1600" dirty="0">
                <a:effectLst/>
                <a:latin typeface="Arial" panose="020B0604020202020204" pitchFamily="34" charset="0"/>
              </a:rPr>
              <a:t>LA-UR-22-31408</a:t>
            </a:r>
          </a:p>
        </p:txBody>
      </p:sp>
    </p:spTree>
    <p:extLst>
      <p:ext uri="{BB962C8B-B14F-4D97-AF65-F5344CB8AC3E}">
        <p14:creationId xmlns:p14="http://schemas.microsoft.com/office/powerpoint/2010/main" val="21888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and David M. Rogers, Better Scientific Software tutorial, in ISC High Performance, Hamburg, Germany and online, 2023. DOI: </a:t>
            </a:r>
            <a:r>
              <a:rPr lang="en-US" sz="1600" b="0" i="0" u="sng" dirty="0">
                <a:solidFill>
                  <a:srgbClr val="111111"/>
                </a:solidFill>
                <a:effectLst/>
                <a:latin typeface="+mn-lt"/>
                <a:hlinkClick r:id="rId4"/>
              </a:rPr>
              <a:t>10.6084/m9.figshare</a:t>
            </a:r>
            <a:r>
              <a:rPr lang="en-US" sz="1600" b="0" i="0" u="sng">
                <a:solidFill>
                  <a:srgbClr val="111111"/>
                </a:solidFill>
                <a:effectLst/>
                <a:latin typeface="+mn-lt"/>
                <a:hlinkClick r:id="rId4"/>
              </a:rPr>
              <a:t>.22790762</a:t>
            </a:r>
            <a:r>
              <a:rPr lang="en-US" sz="1600" b="0" i="0">
                <a:solidFill>
                  <a:srgbClr val="111111"/>
                </a:solidFill>
                <a:effectLst/>
                <a:latin typeface="+mn-lt"/>
              </a:rPr>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endParaRPr lang="en-US" dirty="0">
              <a:solidFill>
                <a:schemeClr val="accent1"/>
              </a:solidFill>
              <a:hlinkClick r:id="rId3"/>
            </a:endParaRPr>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grpSp>
        <p:nvGrpSpPr>
          <p:cNvPr id="6" name="Group 5">
            <a:extLst>
              <a:ext uri="{FF2B5EF4-FFF2-40B4-BE49-F238E27FC236}">
                <a16:creationId xmlns:a16="http://schemas.microsoft.com/office/drawing/2014/main" id="{D51E3DA5-0955-2C70-355F-E2139B0CC256}"/>
              </a:ext>
            </a:extLst>
          </p:cNvPr>
          <p:cNvGrpSpPr/>
          <p:nvPr/>
        </p:nvGrpSpPr>
        <p:grpSpPr>
          <a:xfrm>
            <a:off x="6815699" y="1325880"/>
            <a:ext cx="5078896" cy="4507845"/>
            <a:chOff x="7017026" y="1387868"/>
            <a:chExt cx="5078896" cy="4507845"/>
          </a:xfrm>
        </p:grpSpPr>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
          <p:nvSpPr>
            <p:cNvPr id="5" name="TextBox 4">
              <a:extLst>
                <a:ext uri="{FF2B5EF4-FFF2-40B4-BE49-F238E27FC236}">
                  <a16:creationId xmlns:a16="http://schemas.microsoft.com/office/drawing/2014/main" id="{61CE64B1-708A-2BB1-2B52-0577D082BDCE}"/>
                </a:ext>
              </a:extLst>
            </p:cNvPr>
            <p:cNvSpPr txBox="1"/>
            <p:nvPr/>
          </p:nvSpPr>
          <p:spPr>
            <a:xfrm>
              <a:off x="10040255" y="1387868"/>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grpSp>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C0D9A56-BD06-DFA3-215F-09306D250F78}"/>
              </a:ext>
            </a:extLst>
          </p:cNvPr>
          <p:cNvSpPr txBox="1"/>
          <p:nvPr/>
        </p:nvSpPr>
        <p:spPr>
          <a:xfrm>
            <a:off x="3048000" y="3246961"/>
            <a:ext cx="6096000" cy="369332"/>
          </a:xfrm>
          <a:prstGeom prst="rect">
            <a:avLst/>
          </a:prstGeom>
          <a:noFill/>
        </p:spPr>
        <p:txBody>
          <a:bodyPr wrap="square">
            <a:spAutoFit/>
          </a:bodyPr>
          <a:lstStyle/>
          <a:p>
            <a:r>
              <a:rPr lang="en-US" sz="1800" dirty="0"/>
              <a:t>NOAA Global Systems Laboratory </a:t>
            </a:r>
            <a:endParaRPr lang="en-US" dirty="0"/>
          </a:p>
        </p:txBody>
      </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Git Workflows from CSE projects</a:t>
            </a:r>
            <a:br>
              <a:rPr lang="en-US" dirty="0"/>
            </a:br>
            <a:endParaRPr lang="en-US" dirty="0"/>
          </a:p>
        </p:txBody>
      </p:sp>
      <p:sp>
        <p:nvSpPr>
          <p:cNvPr id="3" name="Content Placeholder 2">
            <a:extLst>
              <a:ext uri="{FF2B5EF4-FFF2-40B4-BE49-F238E27FC236}">
                <a16:creationId xmlns:a16="http://schemas.microsoft.com/office/drawing/2014/main" id="{D8DE7A15-44B8-A9DC-5DE4-EE0BDC3E148C}"/>
              </a:ext>
            </a:extLst>
          </p:cNvPr>
          <p:cNvSpPr>
            <a:spLocks noGrp="1"/>
          </p:cNvSpPr>
          <p:nvPr>
            <p:ph idx="1"/>
          </p:nvPr>
        </p:nvSpPr>
        <p:spPr>
          <a:xfrm>
            <a:off x="450592" y="1325880"/>
            <a:ext cx="11369809" cy="2517808"/>
          </a:xfrm>
        </p:spPr>
        <p:txBody>
          <a:bodyPr/>
          <a:lstStyle/>
          <a:p>
            <a:r>
              <a:rPr lang="en-US" dirty="0" err="1"/>
              <a:t>Trilinos</a:t>
            </a:r>
            <a:endParaRPr lang="en-US" dirty="0"/>
          </a:p>
          <a:p>
            <a:r>
              <a:rPr lang="en-US" dirty="0" err="1"/>
              <a:t>OpenMPI</a:t>
            </a:r>
            <a:endParaRPr lang="en-US" dirty="0"/>
          </a:p>
          <a:p>
            <a:r>
              <a:rPr lang="en-US" dirty="0" err="1"/>
              <a:t>Flecsi</a:t>
            </a:r>
            <a:endParaRPr lang="en-US" dirty="0"/>
          </a:p>
          <a:p>
            <a:pPr marL="0" indent="0">
              <a:buNone/>
            </a:pPr>
            <a:endParaRPr lang="en-US" dirty="0">
              <a:solidFill>
                <a:schemeClr val="accent1"/>
              </a:solidFill>
              <a:hlinkClick r:id="rId3"/>
            </a:endParaRPr>
          </a:p>
        </p:txBody>
      </p:sp>
    </p:spTree>
    <p:extLst>
      <p:ext uri="{BB962C8B-B14F-4D97-AF65-F5344CB8AC3E}">
        <p14:creationId xmlns:p14="http://schemas.microsoft.com/office/powerpoint/2010/main" val="17159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419310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5887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a:t>Develop -&gt; Feature -&gt; Release </a:t>
            </a:r>
            <a:r>
              <a:rPr lang="en-US" sz="2000" dirty="0"/>
              <a:t>Workflow</a:t>
            </a:r>
          </a:p>
          <a:p>
            <a:pPr marL="0" indent="0">
              <a:buFont typeface="Arial" charset="0"/>
              <a:buNone/>
            </a:pPr>
            <a:r>
              <a:rPr lang="en-US" sz="2000" b="1" dirty="0"/>
              <a:t>Develop (incompatible) </a:t>
            </a:r>
            <a:r>
              <a:rPr lang="en-US" sz="2000" dirty="0"/>
              <a:t>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4981007" y="3334407"/>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547805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6802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7384" y="2209428"/>
            <a:ext cx="1988185" cy="1367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6892</TotalTime>
  <Words>3618</Words>
  <Application>Microsoft Macintosh PowerPoint</Application>
  <PresentationFormat>Custom</PresentationFormat>
  <Paragraphs>512</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Git Workflows from CSE projects </vt:lpstr>
      <vt:lpstr>Current Trilinos Workflow</vt:lpstr>
      <vt:lpstr>Current Open MPI Workflow </vt:lpstr>
      <vt:lpstr>Current FleCSI Workflow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339</cp:revision>
  <cp:lastPrinted>2017-11-02T18:35:01Z</cp:lastPrinted>
  <dcterms:created xsi:type="dcterms:W3CDTF">2018-11-06T17:28:56Z</dcterms:created>
  <dcterms:modified xsi:type="dcterms:W3CDTF">2023-07-25T22:59:30Z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